
<file path=[Content_Types].xml><?xml version="1.0" encoding="utf-8"?>
<Types xmlns="http://schemas.openxmlformats.org/package/2006/content-types">
  <Default Extension="png" ContentType="image/png"/>
  <Default Extension="jpeg" ContentType="image/jpeg"/>
  <Default Extension="JPG" ContentType="image/.jp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8" r:id="rId3"/>
    <p:sldId id="335" r:id="rId5"/>
    <p:sldId id="375" r:id="rId6"/>
    <p:sldId id="415" r:id="rId7"/>
    <p:sldId id="424" r:id="rId8"/>
    <p:sldId id="425" r:id="rId9"/>
    <p:sldId id="426" r:id="rId10"/>
    <p:sldId id="427" r:id="rId11"/>
    <p:sldId id="432" r:id="rId12"/>
    <p:sldId id="433" r:id="rId13"/>
    <p:sldId id="434" r:id="rId14"/>
    <p:sldId id="408" r:id="rId15"/>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 Steven" initials="S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AFAFA"/>
    <a:srgbClr val="1F4E79"/>
    <a:srgbClr val="A5A5A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3826" autoAdjust="0"/>
  </p:normalViewPr>
  <p:slideViewPr>
    <p:cSldViewPr snapToGrid="0">
      <p:cViewPr varScale="1">
        <p:scale>
          <a:sx n="125" d="100"/>
          <a:sy n="125" d="100"/>
        </p:scale>
        <p:origin x="178" y="8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tags" Target="tags/tag1.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400"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a:t>单击此处编辑母版标题样式</a:t>
            </a:r>
            <a:endParaRPr lang="zh-CN" altLang="en-US" dirty="0"/>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endParaRPr lang="zh-CN" altLang="en-US" dirty="0"/>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913"/>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22" name="矩形 21"/>
            <p:cNvSpPr/>
            <p:nvPr/>
          </p:nvSpPr>
          <p:spPr>
            <a:xfrm>
              <a:off x="915056" y="633807"/>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a:fillRect/>
            </a:stretch>
          </p:blipFill>
          <p:spPr>
            <a:xfrm>
              <a:off x="882145" y="99463"/>
              <a:ext cx="3038475" cy="849946"/>
            </a:xfrm>
            <a:prstGeom prst="rect">
              <a:avLst/>
            </a:prstGeom>
          </p:spPr>
        </p:pic>
        <p:sp>
          <p:nvSpPr>
            <p:cNvPr id="24" name="矩形 23"/>
            <p:cNvSpPr/>
            <p:nvPr/>
          </p:nvSpPr>
          <p:spPr>
            <a:xfrm>
              <a:off x="1004038" y="98550"/>
              <a:ext cx="213279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1" y="9946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32"/>
            <a:ext cx="1930064" cy="646331"/>
          </a:xfrm>
          <a:prstGeom prst="rect">
            <a:avLst/>
          </a:prstGeom>
        </p:spPr>
        <p:txBody>
          <a:bodyPr wrap="square">
            <a:spAutoFit/>
          </a:bodyPr>
          <a:lstStyle/>
          <a:p>
            <a:r>
              <a:rPr lang="en-US" altLang="zh-CN" sz="1800" dirty="0">
                <a:solidFill>
                  <a:schemeClr val="bg1">
                    <a:lumMod val="85000"/>
                  </a:schemeClr>
                </a:solidFill>
                <a:latin typeface="Bahnschrift Condensed" panose="020B0502040204020203" pitchFamily="34" charset="0"/>
              </a:rPr>
              <a:t>Advanced Technique of Artificial  Intelligence</a:t>
            </a:r>
            <a:endParaRPr lang="zh-CN" altLang="en-US" sz="1800" dirty="0">
              <a:solidFill>
                <a:schemeClr val="bg1">
                  <a:lumMod val="85000"/>
                </a:schemeClr>
              </a:solidFill>
              <a:latin typeface="Bahnschrift Condensed" panose="020B0502040204020203"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2"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a:t>单击此处编辑母版标题样式</a:t>
            </a:r>
            <a:endParaRPr lang="zh-CN" altLang="en-US" dirty="0"/>
          </a:p>
        </p:txBody>
      </p:sp>
      <p:sp>
        <p:nvSpPr>
          <p:cNvPr id="3" name="内容占位符 2"/>
          <p:cNvSpPr>
            <a:spLocks noGrp="1"/>
          </p:cNvSpPr>
          <p:nvPr>
            <p:ph idx="1" hasCustomPrompt="1"/>
          </p:nvPr>
        </p:nvSpPr>
        <p:spPr>
          <a:xfrm>
            <a:off x="838200" y="1316978"/>
            <a:ext cx="10515600" cy="4859989"/>
          </a:xfrm>
        </p:spPr>
        <p:txBody>
          <a:bodyPr/>
          <a:lstStyle>
            <a:lvl1pPr marL="358775"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1"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pic>
        <p:nvPicPr>
          <p:cNvPr id="14" name="图片 13"/>
          <p:cNvPicPr>
            <a:picLocks noChangeAspect="1"/>
          </p:cNvPicPr>
          <p:nvPr userDrawn="1"/>
        </p:nvPicPr>
        <p:blipFill>
          <a:blip r:embed="rId2"/>
          <a:stretch>
            <a:fillRect/>
          </a:stretch>
        </p:blipFill>
        <p:spPr>
          <a:xfrm>
            <a:off x="0" y="216"/>
            <a:ext cx="12204000" cy="603327"/>
          </a:xfrm>
          <a:prstGeom prst="rect">
            <a:avLst/>
          </a:prstGeom>
        </p:spPr>
      </p:pic>
      <p:grpSp>
        <p:nvGrpSpPr>
          <p:cNvPr id="9" name="组合 8"/>
          <p:cNvGrpSpPr/>
          <p:nvPr userDrawn="1"/>
        </p:nvGrpSpPr>
        <p:grpSpPr>
          <a:xfrm>
            <a:off x="2" y="3"/>
            <a:ext cx="12291087" cy="608944"/>
            <a:chOff x="0" y="0"/>
            <a:chExt cx="12291086"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2"/>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9"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2"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grpSp>
        <p:nvGrpSpPr>
          <p:cNvPr id="9" name="组合 8"/>
          <p:cNvGrpSpPr/>
          <p:nvPr userDrawn="1"/>
        </p:nvGrpSpPr>
        <p:grpSpPr>
          <a:xfrm>
            <a:off x="565605" y="2"/>
            <a:ext cx="11725483" cy="608944"/>
            <a:chOff x="565604" y="0"/>
            <a:chExt cx="11725482"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a:t>
              </a:r>
              <a:r>
                <a:rPr lang="en-US" altLang="zh-CN" sz="1500" dirty="0" err="1">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8.png"/><Relationship Id="rId13" Type="http://schemas.openxmlformats.org/officeDocument/2006/relationships/image" Target="../media/image7.png"/><Relationship Id="rId12" Type="http://schemas.openxmlformats.org/officeDocument/2006/relationships/image" Target="../media/image6.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293845"/>
            <a:ext cx="10515600" cy="5121247"/>
          </a:xfrm>
          <a:prstGeom prst="rect">
            <a:avLst/>
          </a:prstGeom>
        </p:spPr>
        <p:txBody>
          <a:bodyPr vert="horz" lIns="91440" tIns="45720" rIns="91440" bIns="45720" rtlCol="0">
            <a:normAutofit/>
          </a:bodyPr>
          <a:lstStyle/>
          <a:p>
            <a:pPr marL="358775" lvl="0"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4325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fld>
            <a:endParaRPr lang="zh-CN" altLang="en-US"/>
          </a:p>
        </p:txBody>
      </p:sp>
      <p:sp>
        <p:nvSpPr>
          <p:cNvPr id="5" name="页脚占位符 4"/>
          <p:cNvSpPr>
            <a:spLocks noGrp="1"/>
          </p:cNvSpPr>
          <p:nvPr>
            <p:ph type="ftr" sz="quarter" idx="3"/>
          </p:nvPr>
        </p:nvSpPr>
        <p:spPr>
          <a:xfrm>
            <a:off x="4038600" y="64325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fld>
            <a:endParaRPr lang="zh-CN" altLang="en-US"/>
          </a:p>
        </p:txBody>
      </p:sp>
      <p:grpSp>
        <p:nvGrpSpPr>
          <p:cNvPr id="15" name="组合 14"/>
          <p:cNvGrpSpPr/>
          <p:nvPr userDrawn="1"/>
        </p:nvGrpSpPr>
        <p:grpSpPr>
          <a:xfrm>
            <a:off x="2" y="3"/>
            <a:ext cx="12291087" cy="608944"/>
            <a:chOff x="0" y="0"/>
            <a:chExt cx="12291086" cy="608944"/>
          </a:xfrm>
        </p:grpSpPr>
        <p:pic>
          <p:nvPicPr>
            <p:cNvPr id="16" name="图片 15"/>
            <p:cNvPicPr>
              <a:picLocks noChangeAspect="1"/>
            </p:cNvPicPr>
            <p:nvPr/>
          </p:nvPicPr>
          <p:blipFill>
            <a:blip r:embed="rId12">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3"/>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4"/>
            <a:stretch>
              <a:fillRect/>
            </a:stretch>
          </p:blipFill>
          <p:spPr>
            <a:xfrm>
              <a:off x="11756232" y="0"/>
              <a:ext cx="374807" cy="504825"/>
            </a:xfrm>
            <a:prstGeom prst="rect">
              <a:avLst/>
            </a:prstGeom>
          </p:spPr>
        </p:pic>
        <p:sp>
          <p:nvSpPr>
            <p:cNvPr id="20" name="矩形 19"/>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25" indent="-514350" algn="l" defTabSz="914400" rtl="0" eaLnBrk="1" latinLnBrk="0" hangingPunct="1">
        <a:lnSpc>
          <a:spcPct val="90000"/>
        </a:lnSpc>
        <a:spcBef>
          <a:spcPts val="1000"/>
        </a:spcBef>
        <a:buSzPct val="75000"/>
        <a:buFont typeface="Wingdings" panose="05000000000000000000" pitchFamily="2" charset="2"/>
        <a:buChar char="p"/>
        <a:defRPr lang="zh-CN" altLang="en-US" sz="2600" b="1" kern="100" spc="51"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800" indent="-228600" algn="l" defTabSz="914400"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3000" indent="-228600" algn="l" defTabSz="914400"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jpeg"/><Relationship Id="rId7" Type="http://schemas.openxmlformats.org/officeDocument/2006/relationships/image" Target="../media/image10.jpeg"/><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hdphoto" Target="../media/image2.wdp"/><Relationship Id="rId14" Type="http://schemas.openxmlformats.org/officeDocument/2006/relationships/notesSlide" Target="../notesSlides/notesSlide1.xml"/><Relationship Id="rId13" Type="http://schemas.openxmlformats.org/officeDocument/2006/relationships/slideLayout" Target="../slideLayouts/slideLayout1.xml"/><Relationship Id="rId12" Type="http://schemas.openxmlformats.org/officeDocument/2006/relationships/image" Target="../media/image15.png"/><Relationship Id="rId11" Type="http://schemas.openxmlformats.org/officeDocument/2006/relationships/image" Target="../media/image14.png"/><Relationship Id="rId10" Type="http://schemas.openxmlformats.org/officeDocument/2006/relationships/image" Target="../media/image13.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4112"/>
            <a:ext cx="12204000" cy="977388"/>
            <a:chOff x="0" y="-4113"/>
            <a:chExt cx="12204000" cy="977387"/>
          </a:xfrm>
        </p:grpSpPr>
        <p:pic>
          <p:nvPicPr>
            <p:cNvPr id="17" name="图片 16"/>
            <p:cNvPicPr>
              <a:picLocks noChangeAspect="1"/>
            </p:cNvPicPr>
            <p:nvPr/>
          </p:nvPicPr>
          <p:blipFill>
            <a:blip r:embed="rId1">
              <a:duotone>
                <a:schemeClr val="accent1">
                  <a:shade val="45000"/>
                  <a:satMod val="135000"/>
                </a:schemeClr>
                <a:prstClr val="white"/>
              </a:duotone>
              <a:extLst>
                <a:ext uri="{BEBA8EAE-BF5A-486C-A8C5-ECC9F3942E4B}">
                  <a14:imgProps xmlns:a14="http://schemas.microsoft.com/office/drawing/2010/main">
                    <a14:imgLayer r:embed="rId2">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3"/>
            <a:stretch>
              <a:fillRect/>
            </a:stretch>
          </p:blipFill>
          <p:spPr>
            <a:xfrm>
              <a:off x="11503025" y="127573"/>
              <a:ext cx="571764" cy="720000"/>
            </a:xfrm>
            <a:prstGeom prst="rect">
              <a:avLst/>
            </a:prstGeom>
          </p:spPr>
        </p:pic>
        <p:sp>
          <p:nvSpPr>
            <p:cNvPr id="6" name="矩形 5"/>
            <p:cNvSpPr/>
            <p:nvPr/>
          </p:nvSpPr>
          <p:spPr>
            <a:xfrm>
              <a:off x="9618133" y="237278"/>
              <a:ext cx="2573867"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4"/>
            <a:srcRect b="41473"/>
            <a:stretch>
              <a:fillRect/>
            </a:stretch>
          </p:blipFill>
          <p:spPr>
            <a:xfrm>
              <a:off x="779089" y="689929"/>
              <a:ext cx="2924175" cy="239712"/>
            </a:xfrm>
            <a:prstGeom prst="rect">
              <a:avLst/>
            </a:prstGeom>
          </p:spPr>
        </p:pic>
        <p:sp>
          <p:nvSpPr>
            <p:cNvPr id="4" name="矩形 3"/>
            <p:cNvSpPr/>
            <p:nvPr/>
          </p:nvSpPr>
          <p:spPr>
            <a:xfrm>
              <a:off x="915056" y="633807"/>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5"/>
            <a:srcRect b="25639"/>
            <a:stretch>
              <a:fillRect/>
            </a:stretch>
          </p:blipFill>
          <p:spPr>
            <a:xfrm>
              <a:off x="883306" y="73272"/>
              <a:ext cx="3403734" cy="898493"/>
            </a:xfrm>
            <a:prstGeom prst="rect">
              <a:avLst/>
            </a:prstGeom>
          </p:spPr>
        </p:pic>
        <p:sp>
          <p:nvSpPr>
            <p:cNvPr id="9" name="矩形 8"/>
            <p:cNvSpPr/>
            <p:nvPr/>
          </p:nvSpPr>
          <p:spPr>
            <a:xfrm>
              <a:off x="1004107" y="75895"/>
              <a:ext cx="250141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1" y="-411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0" y="985765"/>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tLang="zh-CN" dirty="0">
              <a:solidFill>
                <a:srgbClr val="1F4E79"/>
              </a:solidFill>
            </a:endParaRPr>
          </a:p>
        </p:txBody>
      </p:sp>
      <p:cxnSp>
        <p:nvCxnSpPr>
          <p:cNvPr id="19" name="直接连接符 18"/>
          <p:cNvCxnSpPr/>
          <p:nvPr/>
        </p:nvCxnSpPr>
        <p:spPr>
          <a:xfrm>
            <a:off x="0" y="1225064"/>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6"/>
          <a:stretch>
            <a:fillRect/>
          </a:stretch>
        </p:blipFill>
        <p:spPr>
          <a:xfrm>
            <a:off x="10755085" y="5894738"/>
            <a:ext cx="1436915" cy="963263"/>
          </a:xfrm>
          <a:prstGeom prst="rect">
            <a:avLst/>
          </a:prstGeom>
        </p:spPr>
      </p:pic>
      <p:sp>
        <p:nvSpPr>
          <p:cNvPr id="26" name="灯片编号占位符 5"/>
          <p:cNvSpPr>
            <a:spLocks noGrp="1"/>
          </p:cNvSpPr>
          <p:nvPr>
            <p:ph type="sldNum" sz="quarter" idx="12"/>
          </p:nvPr>
        </p:nvSpPr>
        <p:spPr>
          <a:xfrm>
            <a:off x="8610600" y="6432553"/>
            <a:ext cx="2743200" cy="365125"/>
          </a:xfrm>
        </p:spPr>
        <p:txBody>
          <a:bodyPr/>
          <a:lstStyle/>
          <a:p>
            <a:fld id="{7FED5459-E582-4DAA-BA57-60FF09140233}" type="slidenum">
              <a:rPr lang="zh-CN" altLang="en-US" smtClean="0"/>
            </a:fld>
            <a:endParaRPr lang="zh-CN" altLang="en-US" dirty="0"/>
          </a:p>
        </p:txBody>
      </p:sp>
      <p:pic>
        <p:nvPicPr>
          <p:cNvPr id="27" name="图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80098" y="5882237"/>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03663" y="6024934"/>
            <a:ext cx="1260000" cy="681083"/>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87041" y="5926769"/>
            <a:ext cx="836364" cy="82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7189684" y="5894742"/>
            <a:ext cx="3383280" cy="460375"/>
          </a:xfrm>
          <a:prstGeom prst="rect">
            <a:avLst/>
          </a:prstGeom>
          <a:noFill/>
        </p:spPr>
        <p:txBody>
          <a:bodyPr wrap="none" rtlCol="0">
            <a:spAutoFit/>
          </a:bodyPr>
          <a:lstStyle/>
          <a:p>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Reported by Z</a:t>
            </a:r>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hiWei  Xu</a:t>
            </a:r>
            <a:endPar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742059" y="5433877"/>
            <a:ext cx="245745" cy="368300"/>
          </a:xfrm>
          <a:prstGeom prst="rect">
            <a:avLst/>
          </a:prstGeom>
          <a:noFill/>
        </p:spPr>
        <p:txBody>
          <a:bodyPr wrap="none" rtlCol="0">
            <a:spAutoFit/>
          </a:bodyPr>
          <a:lstStyle/>
          <a:p>
            <a:r>
              <a:rPr lang="en-US" altLang="zh-CN" dirty="0"/>
              <a:t> </a:t>
            </a:r>
            <a:endParaRPr lang="en-US" altLang="zh-CN" dirty="0"/>
          </a:p>
        </p:txBody>
      </p:sp>
      <p:sp>
        <p:nvSpPr>
          <p:cNvPr id="22" name="文本框 21"/>
          <p:cNvSpPr txBox="1"/>
          <p:nvPr/>
        </p:nvSpPr>
        <p:spPr>
          <a:xfrm>
            <a:off x="10065655" y="5245160"/>
            <a:ext cx="1517650" cy="337185"/>
          </a:xfrm>
          <a:prstGeom prst="rect">
            <a:avLst/>
          </a:prstGeom>
          <a:noFill/>
        </p:spPr>
        <p:txBody>
          <a:bodyPr wrap="none" rtlCol="0">
            <a:spAutoFit/>
          </a:bodyPr>
          <a:lstStyle/>
          <a:p>
            <a:r>
              <a:rPr lang="en-US" altLang="zh-CN" sz="1600" b="1" dirty="0">
                <a:solidFill>
                  <a:srgbClr val="1F4E79"/>
                </a:solidFill>
                <a:latin typeface="黑体" panose="02010609060101010101" charset="-122"/>
                <a:ea typeface="黑体" panose="02010609060101010101" charset="-122"/>
              </a:rPr>
              <a:t>—— ACL 2025</a:t>
            </a:r>
            <a:endParaRPr lang="en-US" altLang="zh-CN" dirty="0">
              <a:solidFill>
                <a:srgbClr val="1F4E79"/>
              </a:solidFill>
            </a:endParaRPr>
          </a:p>
        </p:txBody>
      </p:sp>
      <p:sp>
        <p:nvSpPr>
          <p:cNvPr id="25" name="文本框 24"/>
          <p:cNvSpPr txBox="1"/>
          <p:nvPr/>
        </p:nvSpPr>
        <p:spPr>
          <a:xfrm>
            <a:off x="2815590" y="4730115"/>
            <a:ext cx="6353810" cy="368300"/>
          </a:xfrm>
          <a:prstGeom prst="rect">
            <a:avLst/>
          </a:prstGeom>
          <a:noFill/>
        </p:spPr>
        <p:txBody>
          <a:bodyPr wrap="square" rtlCol="0">
            <a:spAutoFit/>
          </a:bodyPr>
          <a:lstStyle/>
          <a:p>
            <a:pPr algn="ctr"/>
            <a:r>
              <a:rPr lang="en-US" altLang="zh-CN" dirty="0"/>
              <a:t>https://github.com/fuyuchenIfyw/token_prepending.git.</a:t>
            </a:r>
            <a:endParaRPr lang="en-US" altLang="zh-CN" dirty="0"/>
          </a:p>
        </p:txBody>
      </p:sp>
      <p:pic>
        <p:nvPicPr>
          <p:cNvPr id="14" name="图片 13"/>
          <p:cNvPicPr>
            <a:picLocks noChangeAspect="1"/>
          </p:cNvPicPr>
          <p:nvPr/>
        </p:nvPicPr>
        <p:blipFill>
          <a:blip r:embed="rId11"/>
          <a:stretch>
            <a:fillRect/>
          </a:stretch>
        </p:blipFill>
        <p:spPr>
          <a:xfrm>
            <a:off x="282575" y="1506855"/>
            <a:ext cx="11791950" cy="1228725"/>
          </a:xfrm>
          <a:prstGeom prst="rect">
            <a:avLst/>
          </a:prstGeom>
        </p:spPr>
      </p:pic>
      <p:pic>
        <p:nvPicPr>
          <p:cNvPr id="16" name="图片 15"/>
          <p:cNvPicPr>
            <a:picLocks noChangeAspect="1"/>
          </p:cNvPicPr>
          <p:nvPr/>
        </p:nvPicPr>
        <p:blipFill>
          <a:blip r:embed="rId12"/>
          <a:stretch>
            <a:fillRect/>
          </a:stretch>
        </p:blipFill>
        <p:spPr>
          <a:xfrm>
            <a:off x="282575" y="3089910"/>
            <a:ext cx="11830050" cy="13049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buClrTx/>
              <a:buSzTx/>
              <a:buFontTx/>
            </a:pPr>
            <a:r>
              <a:rPr kumimoji="1" lang="en-US" altLang="zh-CN" sz="3600">
                <a:latin typeface="Times New Roman" panose="02020603050405020304" pitchFamily="18" charset="0"/>
                <a:sym typeface="+mn-ea"/>
              </a:rPr>
              <a:t>Experiments</a:t>
            </a:r>
            <a:endParaRPr kumimoji="1" lang="en-US" altLang="zh-CN" sz="3600">
              <a:latin typeface="Times New Roman" panose="02020603050405020304" pitchFamily="18" charset="0"/>
            </a:endParaRPr>
          </a:p>
        </p:txBody>
      </p:sp>
      <p:pic>
        <p:nvPicPr>
          <p:cNvPr id="4" name="内容占位符 3"/>
          <p:cNvPicPr>
            <a:picLocks noChangeAspect="1"/>
          </p:cNvPicPr>
          <p:nvPr>
            <p:ph idx="1"/>
          </p:nvPr>
        </p:nvPicPr>
        <p:blipFill>
          <a:blip r:embed="rId1"/>
          <a:stretch>
            <a:fillRect/>
          </a:stretch>
        </p:blipFill>
        <p:spPr>
          <a:xfrm>
            <a:off x="838200" y="2349500"/>
            <a:ext cx="10515600" cy="279463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buClrTx/>
              <a:buSzTx/>
              <a:buFontTx/>
            </a:pPr>
            <a:r>
              <a:rPr kumimoji="1" lang="en-US" altLang="zh-CN" sz="3600">
                <a:latin typeface="Times New Roman" panose="02020603050405020304" pitchFamily="18" charset="0"/>
                <a:sym typeface="+mn-ea"/>
              </a:rPr>
              <a:t>Experiments</a:t>
            </a:r>
            <a:endParaRPr kumimoji="1" lang="en-US" altLang="zh-CN" sz="3600">
              <a:latin typeface="Times New Roman" panose="02020603050405020304" pitchFamily="18" charset="0"/>
            </a:endParaRPr>
          </a:p>
        </p:txBody>
      </p:sp>
      <p:pic>
        <p:nvPicPr>
          <p:cNvPr id="5" name="内容占位符 4"/>
          <p:cNvPicPr>
            <a:picLocks noChangeAspect="1"/>
          </p:cNvPicPr>
          <p:nvPr>
            <p:ph idx="1"/>
          </p:nvPr>
        </p:nvPicPr>
        <p:blipFill>
          <a:blip r:embed="rId1"/>
          <a:stretch>
            <a:fillRect/>
          </a:stretch>
        </p:blipFill>
        <p:spPr>
          <a:xfrm>
            <a:off x="3266440" y="1574800"/>
            <a:ext cx="5657850" cy="4343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a:xfrm>
            <a:off x="539262" y="3241166"/>
            <a:ext cx="10515600" cy="482946"/>
          </a:xfrm>
        </p:spPr>
        <p:txBody>
          <a:bodyPr/>
          <a:lstStyle/>
          <a:p>
            <a:r>
              <a:rPr kumimoji="1" lang="en-US" altLang="zh-CN" sz="8000" dirty="0">
                <a:latin typeface="Times New Roman" panose="02020603050405020304" pitchFamily="18" charset="0"/>
              </a:rPr>
              <a:t>Thanks!</a:t>
            </a:r>
            <a:endParaRPr kumimoji="1" lang="en-US" altLang="zh-CN" sz="8000" dirty="0">
              <a:latin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a:xfrm>
            <a:off x="793377" y="716740"/>
            <a:ext cx="10515600" cy="482946"/>
          </a:xfrm>
        </p:spPr>
        <p:txBody>
          <a:bodyPr/>
          <a:lstStyle/>
          <a:p>
            <a:r>
              <a:rPr kumimoji="1" lang="en-US" altLang="zh-CN" sz="4000" dirty="0">
                <a:latin typeface="Times New Roman" panose="02020603050405020304" pitchFamily="18" charset="0"/>
              </a:rPr>
              <a:t>Motivation</a:t>
            </a:r>
            <a:endParaRPr kumimoji="1" lang="en-US" altLang="zh-CN" sz="4000" dirty="0">
              <a:latin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76200" y="1841500"/>
            <a:ext cx="5599430" cy="3378200"/>
          </a:xfrm>
          <a:prstGeom prst="rect">
            <a:avLst/>
          </a:prstGeom>
        </p:spPr>
      </p:pic>
      <p:sp>
        <p:nvSpPr>
          <p:cNvPr id="4" name="文本框 3"/>
          <p:cNvSpPr txBox="1"/>
          <p:nvPr/>
        </p:nvSpPr>
        <p:spPr>
          <a:xfrm>
            <a:off x="5795645" y="1646555"/>
            <a:ext cx="6172200" cy="1630045"/>
          </a:xfrm>
          <a:prstGeom prst="rect">
            <a:avLst/>
          </a:prstGeom>
          <a:noFill/>
        </p:spPr>
        <p:txBody>
          <a:bodyPr wrap="square" rtlCol="0">
            <a:spAutoFit/>
          </a:bodyPr>
          <a:p>
            <a:pPr algn="l">
              <a:buClrTx/>
              <a:buSzTx/>
              <a:buNone/>
            </a:pPr>
            <a:r>
              <a:rPr lang="en-US" altLang="zh-CN" sz="2000">
                <a:uFillTx/>
                <a:latin typeface="Times New Roman" panose="02020603050405020304" pitchFamily="18" charset="0"/>
              </a:rPr>
              <a:t>1)However, LLMs are mostly decoder-only models with causal attention and the earlier tokens in the sentence cannot attend to the latter tokens, resulting in biased encoding of sentence information and cascading effects on the final decoded token.</a:t>
            </a:r>
            <a:endParaRPr lang="zh-CN" altLang="en-US" sz="2000">
              <a:uFillTx/>
              <a:latin typeface="Times New Roman" panose="02020603050405020304" pitchFamily="18" charset="0"/>
            </a:endParaRPr>
          </a:p>
        </p:txBody>
      </p:sp>
      <p:sp>
        <p:nvSpPr>
          <p:cNvPr id="5" name="文本框 4"/>
          <p:cNvSpPr txBox="1"/>
          <p:nvPr/>
        </p:nvSpPr>
        <p:spPr>
          <a:xfrm>
            <a:off x="5795645" y="3851910"/>
            <a:ext cx="5911850" cy="1823720"/>
          </a:xfrm>
          <a:prstGeom prst="rect">
            <a:avLst/>
          </a:prstGeom>
          <a:noFill/>
        </p:spPr>
        <p:txBody>
          <a:bodyPr wrap="square" rtlCol="0">
            <a:noAutofit/>
          </a:bodyPr>
          <a:p>
            <a:r>
              <a:rPr lang="en-US" altLang="zh-CN" sz="2000">
                <a:uFillTx/>
                <a:latin typeface="Times New Roman" panose="02020603050405020304" pitchFamily="18" charset="0"/>
              </a:rPr>
              <a:t>2)To address this problem,some previous work  has attempted to achieve backward dependency through</a:t>
            </a:r>
            <a:endParaRPr lang="en-US" altLang="zh-CN" sz="2000">
              <a:uFillTx/>
              <a:latin typeface="Times New Roman" panose="02020603050405020304" pitchFamily="18" charset="0"/>
            </a:endParaRPr>
          </a:p>
          <a:p>
            <a:r>
              <a:rPr lang="en-US" altLang="zh-CN" sz="2000">
                <a:uFillTx/>
                <a:latin typeface="Times New Roman" panose="02020603050405020304" pitchFamily="18" charset="0"/>
              </a:rPr>
              <a:t>repetition.</a:t>
            </a:r>
            <a:endParaRPr lang="en-US" altLang="zh-CN" sz="2000">
              <a:uFillTx/>
              <a:latin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endParaRPr lang="en-US" altLang="zh-CN" sz="3600" dirty="0">
              <a:latin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304800" y="1253490"/>
            <a:ext cx="11582400" cy="55911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838200" y="362223"/>
            <a:ext cx="10515600" cy="482946"/>
          </a:xfrm>
        </p:spPr>
        <p:txBody>
          <a:bodyPr/>
          <a:lstStyle/>
          <a:p>
            <a:r>
              <a:rPr kumimoji="1" lang="en-US" altLang="zh-CN" sz="3600" dirty="0">
                <a:latin typeface="Times New Roman" panose="02020603050405020304" pitchFamily="18" charset="0"/>
              </a:rPr>
              <a:t>Experiments</a:t>
            </a:r>
            <a:endParaRPr lang="en-US" altLang="zh-CN" sz="3600" dirty="0">
              <a:latin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409575" y="1028700"/>
            <a:ext cx="11372850" cy="48006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kumimoji="1" lang="en-US" altLang="zh-CN" sz="3600" dirty="0">
                <a:latin typeface="Times New Roman" panose="02020603050405020304" pitchFamily="18" charset="0"/>
              </a:rPr>
              <a:t>Experiments</a:t>
            </a:r>
            <a:endParaRPr lang="en-US" altLang="zh-CN" sz="3600" dirty="0">
              <a:latin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428625" y="1461770"/>
            <a:ext cx="11334750" cy="39338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kumimoji="1" lang="en-US" altLang="zh-CN" sz="3600" dirty="0">
                <a:latin typeface="Times New Roman" panose="02020603050405020304" pitchFamily="18" charset="0"/>
              </a:rPr>
              <a:t>Experiments</a:t>
            </a:r>
            <a:endParaRPr lang="en-US" altLang="zh-CN" sz="3600" dirty="0">
              <a:latin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523875" y="1557020"/>
            <a:ext cx="11144250" cy="37433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kumimoji="1" lang="en-US" altLang="zh-CN" sz="3600" dirty="0">
                <a:latin typeface="Times New Roman" panose="02020603050405020304" pitchFamily="18" charset="0"/>
              </a:rPr>
              <a:t>Experiments</a:t>
            </a:r>
            <a:endParaRPr lang="en-US" altLang="zh-CN" sz="3600" dirty="0">
              <a:latin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3250565" y="1413510"/>
            <a:ext cx="5572125" cy="44005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kumimoji="1" lang="en-US" altLang="zh-CN" sz="3600" dirty="0">
                <a:latin typeface="Times New Roman" panose="02020603050405020304" pitchFamily="18" charset="0"/>
              </a:rPr>
              <a:t>Experiments</a:t>
            </a:r>
            <a:endParaRPr lang="en-US" altLang="zh-CN" sz="3600" dirty="0">
              <a:latin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271145" y="1295400"/>
            <a:ext cx="11649075" cy="42672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buClrTx/>
              <a:buSzTx/>
              <a:buFontTx/>
            </a:pPr>
            <a:r>
              <a:rPr kumimoji="1" lang="en-US" altLang="zh-CN" sz="3600">
                <a:latin typeface="Times New Roman" panose="02020603050405020304" pitchFamily="18" charset="0"/>
                <a:sym typeface="+mn-ea"/>
              </a:rPr>
              <a:t>Experiments</a:t>
            </a:r>
            <a:endParaRPr kumimoji="1" lang="en-US" altLang="zh-CN" sz="3600">
              <a:latin typeface="Times New Roman" panose="02020603050405020304" pitchFamily="18" charset="0"/>
            </a:endParaRPr>
          </a:p>
        </p:txBody>
      </p:sp>
      <p:pic>
        <p:nvPicPr>
          <p:cNvPr id="5" name="内容占位符 4"/>
          <p:cNvPicPr>
            <a:picLocks noChangeAspect="1"/>
          </p:cNvPicPr>
          <p:nvPr>
            <p:ph idx="1"/>
          </p:nvPr>
        </p:nvPicPr>
        <p:blipFill>
          <a:blip r:embed="rId1"/>
          <a:stretch>
            <a:fillRect/>
          </a:stretch>
        </p:blipFill>
        <p:spPr>
          <a:xfrm>
            <a:off x="3300095" y="2294255"/>
            <a:ext cx="5591175" cy="2905125"/>
          </a:xfrm>
          <a:prstGeom prst="rect">
            <a:avLst/>
          </a:prstGeom>
        </p:spPr>
      </p:pic>
    </p:spTree>
  </p:cSld>
  <p:clrMapOvr>
    <a:masterClrMapping/>
  </p:clrMapOvr>
</p:sld>
</file>

<file path=ppt/tags/tag1.xml><?xml version="1.0" encoding="utf-8"?>
<p:tagLst xmlns:p="http://schemas.openxmlformats.org/presentationml/2006/main">
  <p:tag name="KSO_WM_DOC_GUID" val="{7146a6f6-881e-49d8-894d-5059c59493c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672</Words>
  <Application>WPS 演示</Application>
  <PresentationFormat>宽屏</PresentationFormat>
  <Paragraphs>45</Paragraphs>
  <Slides>12</Slides>
  <Notes>12</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12</vt:i4>
      </vt:variant>
    </vt:vector>
  </HeadingPairs>
  <TitlesOfParts>
    <vt:vector size="30" baseType="lpstr">
      <vt:lpstr>Arial</vt:lpstr>
      <vt:lpstr>宋体</vt:lpstr>
      <vt:lpstr>Wingdings</vt:lpstr>
      <vt:lpstr>Bahnschrift Condensed</vt:lpstr>
      <vt:lpstr>Gill Sans Ultra Bold</vt:lpstr>
      <vt:lpstr>Times New Roman</vt:lpstr>
      <vt:lpstr>华康俪金黑W8(P)</vt:lpstr>
      <vt:lpstr>黑体</vt:lpstr>
      <vt:lpstr>仿宋</vt:lpstr>
      <vt:lpstr>楷体</vt:lpstr>
      <vt:lpstr>等线</vt:lpstr>
      <vt:lpstr>微软雅黑</vt:lpstr>
      <vt:lpstr>Arial Unicode MS</vt:lpstr>
      <vt:lpstr>Calibri</vt:lpstr>
      <vt:lpstr>Wingdings</vt:lpstr>
      <vt:lpstr>华康俪金黑W8(P)</vt:lpstr>
      <vt:lpstr>爱奇艺黑体</vt:lpstr>
      <vt:lpstr>Office 主题​​</vt:lpstr>
      <vt:lpstr>PowerPoint 演示文稿</vt:lpstr>
      <vt:lpstr>Motivation</vt:lpstr>
      <vt:lpstr>Method</vt:lpstr>
      <vt:lpstr>Experiments</vt:lpstr>
      <vt:lpstr>Experiments</vt:lpstr>
      <vt:lpstr>Experiments</vt:lpstr>
      <vt:lpstr>Experiments</vt:lpstr>
      <vt:lpstr>Experiments</vt:lpstr>
      <vt:lpstr>Experiments</vt:lpstr>
      <vt:lpstr>Experiments</vt:lpstr>
      <vt:lpstr>Experiments</vt:lpstr>
      <vt:lpstr>Thanks!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蓑生</cp:lastModifiedBy>
  <cp:revision>1828</cp:revision>
  <dcterms:created xsi:type="dcterms:W3CDTF">2017-04-22T07:59:00Z</dcterms:created>
  <dcterms:modified xsi:type="dcterms:W3CDTF">2025-12-21T10:18:35Z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2052-12.1.0.24034</vt:lpwstr>
  </property>
  <property fmtid="{D5CDD505-2E9C-101B-9397-08002B2CF9AE}" pid="3" name="ICV">
    <vt:lpwstr>7B9649624E5448DEBBCACE857705420C_13</vt:lpwstr>
  </property>
</Properties>
</file>